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70" r:id="rId6"/>
    <p:sldId id="263" r:id="rId7"/>
    <p:sldId id="264" r:id="rId8"/>
    <p:sldId id="271" r:id="rId9"/>
    <p:sldId id="265" r:id="rId10"/>
    <p:sldId id="266" r:id="rId11"/>
    <p:sldId id="273" r:id="rId12"/>
    <p:sldId id="272" r:id="rId13"/>
    <p:sldId id="268" r:id="rId14"/>
    <p:sldId id="260" r:id="rId1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1237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9832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888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196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631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51882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5599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626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6553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8622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18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335906"/>
            <a:ext cx="8229600" cy="4369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2276872"/>
            <a:ext cx="8229600" cy="3849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598DC-056A-439F-AD72-4EE8EE576FEB}" type="datetimeFigureOut">
              <a:rPr lang="es-MX" smtClean="0"/>
              <a:t>18/06/2015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78078-B3CB-4343-9ECC-173E5D5215D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5282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412776"/>
            <a:ext cx="8064896" cy="259228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s-MX" sz="60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  <a:br>
              <a:rPr lang="es-MX" sz="60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60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ABC </a:t>
            </a:r>
            <a:r>
              <a:rPr lang="es-MX" sz="6000" b="1" i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los archivos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13542" y="4174232"/>
            <a:ext cx="8573190" cy="2639144"/>
          </a:xfrm>
        </p:spPr>
        <p:txBody>
          <a:bodyPr>
            <a:normAutofit/>
          </a:bodyPr>
          <a:lstStyle/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María de Lourdes López Salas</a:t>
            </a:r>
          </a:p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Consejera propietaria IDAIP  </a:t>
            </a:r>
          </a:p>
          <a:p>
            <a:pPr algn="r"/>
            <a:endParaRPr lang="es-MX" sz="2100" dirty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es-MX" sz="21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es-MX" sz="2100" dirty="0" smtClean="0">
                <a:solidFill>
                  <a:schemeClr val="accent4">
                    <a:lumMod val="75000"/>
                  </a:schemeClr>
                </a:solidFill>
              </a:rPr>
              <a:t>México D.F., 27 de noviembre de 2014      </a:t>
            </a:r>
            <a:endParaRPr lang="es-MX" sz="21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70"/>
          <a:stretch/>
        </p:blipFill>
        <p:spPr>
          <a:xfrm>
            <a:off x="3131840" y="-29476"/>
            <a:ext cx="4896544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4860032" y="1772816"/>
            <a:ext cx="4176464" cy="48245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980728"/>
            <a:ext cx="7859216" cy="792088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Vinculación </a:t>
            </a: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los archivos </a:t>
            </a:r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DAI y </a:t>
            </a: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transparencia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772816"/>
            <a:ext cx="4032448" cy="48245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s-MX" sz="5500" dirty="0">
                <a:latin typeface="Arial" panose="020B0604020202020204" pitchFamily="34" charset="0"/>
                <a:cs typeface="Arial" panose="020B0604020202020204" pitchFamily="34" charset="0"/>
              </a:rPr>
              <a:t>Los archivos representan la base de la transparencia y son la materia prima del acceso a la  información. </a:t>
            </a:r>
          </a:p>
          <a:p>
            <a:pPr marL="0" indent="0">
              <a:buNone/>
            </a:pPr>
            <a:r>
              <a:rPr lang="es-MX" sz="55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r>
              <a:rPr lang="es-MX" sz="5500" dirty="0">
                <a:latin typeface="Arial" panose="020B0604020202020204" pitchFamily="34" charset="0"/>
                <a:cs typeface="Arial" panose="020B0604020202020204" pitchFamily="34" charset="0"/>
              </a:rPr>
              <a:t>Todos los actos administrativos de las autoridades, tanto federales como locales (estados y municipios), se plasman en ese soporte que llamamos </a:t>
            </a:r>
            <a:r>
              <a:rPr lang="es-MX" sz="55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documento.</a:t>
            </a:r>
          </a:p>
          <a:p>
            <a:pPr marL="0" indent="0">
              <a:buNone/>
            </a:pPr>
            <a:r>
              <a:rPr lang="es-MX" sz="5500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sz="5500" dirty="0">
                <a:latin typeface="Arial" panose="020B0604020202020204" pitchFamily="34" charset="0"/>
                <a:cs typeface="Arial" panose="020B0604020202020204" pitchFamily="34" charset="0"/>
              </a:rPr>
              <a:t>hecho, los sujetos obligados de la ley de transparencia  deben documentar todo acto que derive del ejercicio de sus facultades, competencia o funciones. </a:t>
            </a:r>
            <a:endParaRPr lang="es-MX" sz="5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5500" dirty="0" smtClean="0">
                <a:latin typeface="Arial" panose="020B0604020202020204" pitchFamily="34" charset="0"/>
                <a:cs typeface="Arial" panose="020B0604020202020204" pitchFamily="34" charset="0"/>
              </a:rPr>
              <a:t>Estos </a:t>
            </a:r>
            <a:r>
              <a:rPr lang="es-MX" sz="5500" dirty="0">
                <a:latin typeface="Arial" panose="020B0604020202020204" pitchFamily="34" charset="0"/>
                <a:cs typeface="Arial" panose="020B0604020202020204" pitchFamily="34" charset="0"/>
              </a:rPr>
              <a:t>documentos reflejan las decisiones, las adquisiciones de bienes y servicios, los programas y planes de los gobiernos en </a:t>
            </a:r>
            <a:r>
              <a:rPr lang="es-MX" sz="55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general.</a:t>
            </a:r>
            <a:endParaRPr lang="es-MX" sz="5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3 Imagen"/>
          <p:cNvPicPr/>
          <p:nvPr/>
        </p:nvPicPr>
        <p:blipFill rotWithShape="1">
          <a:blip r:embed="rId2"/>
          <a:srcRect l="14593" t="16877" r="36954" b="26700"/>
          <a:stretch/>
        </p:blipFill>
        <p:spPr bwMode="auto">
          <a:xfrm>
            <a:off x="5210317" y="1783706"/>
            <a:ext cx="3672408" cy="2221358"/>
          </a:xfrm>
          <a:prstGeom prst="rect">
            <a:avLst/>
          </a:prstGeom>
          <a:ln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4 Imagen"/>
          <p:cNvPicPr/>
          <p:nvPr/>
        </p:nvPicPr>
        <p:blipFill rotWithShape="1">
          <a:blip r:embed="rId3"/>
          <a:srcRect l="14876" t="17884" r="37095" b="25945"/>
          <a:stretch/>
        </p:blipFill>
        <p:spPr bwMode="auto">
          <a:xfrm>
            <a:off x="5210317" y="4184019"/>
            <a:ext cx="3775731" cy="2197310"/>
          </a:xfrm>
          <a:prstGeom prst="rect">
            <a:avLst/>
          </a:prstGeom>
          <a:ln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47039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4644008" y="1772816"/>
            <a:ext cx="4393880" cy="4536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980728"/>
            <a:ext cx="7859216" cy="792088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de la contraloría social y RC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772816"/>
            <a:ext cx="3816424" cy="45365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través de los documentos se monitorea o se exigen respuestas a los servidores </a:t>
            </a: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públicos. 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participación ciudadana en una democracia es esencial, sobre todo para pedir cuentas sobre las actuaciones de cualquier agente </a:t>
            </a: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público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s-MX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archivos públicos son la fuente para este ejercicio.</a:t>
            </a:r>
          </a:p>
          <a:p>
            <a:pPr marL="0" indent="0" algn="ctr">
              <a:buNone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algn="ctr">
              <a:buNone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De igual manera, el archivo también es un componente indispensable de un sistema de rendición de cuentas</a:t>
            </a:r>
          </a:p>
        </p:txBody>
      </p:sp>
      <p:pic>
        <p:nvPicPr>
          <p:cNvPr id="6" name="5 Imagen"/>
          <p:cNvPicPr/>
          <p:nvPr/>
        </p:nvPicPr>
        <p:blipFill rotWithShape="1">
          <a:blip r:embed="rId2"/>
          <a:srcRect l="16939" t="16160" r="38485" b="26447"/>
          <a:stretch/>
        </p:blipFill>
        <p:spPr bwMode="auto">
          <a:xfrm>
            <a:off x="5001734" y="1933038"/>
            <a:ext cx="3386169" cy="20780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6 Imagen"/>
          <p:cNvPicPr/>
          <p:nvPr/>
        </p:nvPicPr>
        <p:blipFill rotWithShape="1">
          <a:blip r:embed="rId3"/>
          <a:srcRect l="15018" t="18892" r="37520" b="26196"/>
          <a:stretch/>
        </p:blipFill>
        <p:spPr bwMode="auto">
          <a:xfrm>
            <a:off x="5001735" y="4041068"/>
            <a:ext cx="3456384" cy="21962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275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5599321" y="1642528"/>
            <a:ext cx="3491880" cy="47387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1124744"/>
            <a:ext cx="8157592" cy="652934"/>
          </a:xfrm>
        </p:spPr>
        <p:txBody>
          <a:bodyPr/>
          <a:lstStyle/>
          <a:p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archivos y los datos personales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628800"/>
            <a:ext cx="4752528" cy="47525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uestros 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datos personales están almacenados en archivos que pueden ser físicos o digitales considerando todos los formatos existentes dentro de la administración pública o </a:t>
            </a: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privada.</a:t>
            </a:r>
          </a:p>
          <a:p>
            <a:pPr marL="0" indent="0">
              <a:buNone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Tanto las leyes de transparencia (federal y estatales) como la Ley Federal de Protección de Datos Personales en Posesión de los Particulares garantizan el tratamiento adecuado  uso de nuestros datos personales. </a:t>
            </a:r>
            <a:endParaRPr lang="es-MX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general deben ser protegidos y deben ser conservados bajo estrictas medidas de </a:t>
            </a: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seguridad.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3 Imagen"/>
          <p:cNvPicPr/>
          <p:nvPr/>
        </p:nvPicPr>
        <p:blipFill rotWithShape="1">
          <a:blip r:embed="rId2"/>
          <a:srcRect l="14876" t="14906" r="36812" b="30038"/>
          <a:stretch/>
        </p:blipFill>
        <p:spPr bwMode="auto">
          <a:xfrm>
            <a:off x="5724128" y="1839433"/>
            <a:ext cx="3240360" cy="20308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5 Imagen"/>
          <p:cNvPicPr/>
          <p:nvPr/>
        </p:nvPicPr>
        <p:blipFill rotWithShape="1">
          <a:blip r:embed="rId3"/>
          <a:srcRect l="15160" t="20989" r="37237" b="30808"/>
          <a:stretch/>
        </p:blipFill>
        <p:spPr bwMode="auto">
          <a:xfrm>
            <a:off x="5724128" y="4011928"/>
            <a:ext cx="3240361" cy="21443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3675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436910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AGRADECIMIENTO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628800"/>
            <a:ext cx="8136904" cy="468052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todos los órganos garantes de transparencia que colaboraron para hacer posible este cuadernillo.</a:t>
            </a:r>
          </a:p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los caricaturistas que enviaron sus diseños.</a:t>
            </a:r>
          </a:p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Archivo General de la Nación por validar el contenido del ABC.</a:t>
            </a:r>
          </a:p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Especialmente al Sr. Armando </a:t>
            </a:r>
            <a:r>
              <a:rPr lang="es-MX" b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Prida</a:t>
            </a:r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Huerta, por su generosidad al donar la impresión por 3era ocasión consecutiva la impresión de 50 mil ejemplares de esta edición.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648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Rectángulo"/>
          <p:cNvSpPr/>
          <p:nvPr/>
        </p:nvSpPr>
        <p:spPr>
          <a:xfrm>
            <a:off x="899592" y="1111671"/>
            <a:ext cx="8136904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chemeClr val="accent4">
                    <a:lumMod val="75000"/>
                  </a:schemeClr>
                </a:solidFill>
              </a:rPr>
              <a:t>Por su atención, </a:t>
            </a:r>
          </a:p>
          <a:p>
            <a:pPr algn="ctr"/>
            <a:r>
              <a:rPr lang="es-MX" sz="3600" b="1" dirty="0">
                <a:solidFill>
                  <a:schemeClr val="accent4">
                    <a:lumMod val="75000"/>
                  </a:schemeClr>
                </a:solidFill>
              </a:rPr>
              <a:t>¡Muchas Gracias!</a:t>
            </a:r>
          </a:p>
          <a:p>
            <a:pPr algn="ctr"/>
            <a:r>
              <a:rPr lang="es-MX" sz="1600" b="1" dirty="0">
                <a:solidFill>
                  <a:srgbClr val="002060"/>
                </a:solidFill>
              </a:rPr>
              <a:t/>
            </a:r>
            <a:br>
              <a:rPr lang="es-MX" sz="1600" b="1" dirty="0">
                <a:solidFill>
                  <a:srgbClr val="002060"/>
                </a:solidFill>
              </a:rPr>
            </a:br>
            <a:endParaRPr lang="es-MX" sz="700" b="1" dirty="0">
              <a:solidFill>
                <a:srgbClr val="002060"/>
              </a:solidFill>
            </a:endParaRPr>
          </a:p>
          <a:p>
            <a:pPr algn="ctr"/>
            <a:r>
              <a:rPr lang="es-MX" sz="3600" b="1" dirty="0">
                <a:solidFill>
                  <a:schemeClr val="accent4">
                    <a:lumMod val="75000"/>
                  </a:schemeClr>
                </a:solidFill>
              </a:rPr>
              <a:t>L.C.T.C. María de Lourdes López </a:t>
            </a:r>
            <a:r>
              <a:rPr lang="es-MX" sz="3600" b="1" dirty="0" smtClean="0">
                <a:solidFill>
                  <a:schemeClr val="accent4">
                    <a:lumMod val="75000"/>
                  </a:schemeClr>
                </a:solidFill>
              </a:rPr>
              <a:t>Salas</a:t>
            </a:r>
          </a:p>
          <a:p>
            <a:pPr algn="ctr"/>
            <a:r>
              <a:rPr lang="es-MX" sz="3600" b="1" dirty="0" smtClean="0">
                <a:solidFill>
                  <a:schemeClr val="accent4">
                    <a:lumMod val="75000"/>
                  </a:schemeClr>
                </a:solidFill>
              </a:rPr>
              <a:t>Consejera propietaria del IDAIP</a:t>
            </a:r>
          </a:p>
          <a:p>
            <a:pPr algn="ctr"/>
            <a:endParaRPr lang="es-MX" sz="3200" b="1" dirty="0" smtClean="0"/>
          </a:p>
          <a:p>
            <a:pPr algn="ctr"/>
            <a:endParaRPr lang="es-MX" sz="3200" b="1" dirty="0"/>
          </a:p>
          <a:p>
            <a:pPr algn="ctr"/>
            <a:endParaRPr lang="es-MX" sz="3200" b="1" dirty="0"/>
          </a:p>
          <a:p>
            <a:pPr algn="ctr"/>
            <a:r>
              <a:rPr lang="es-MX" b="1" dirty="0">
                <a:solidFill>
                  <a:schemeClr val="accent1"/>
                </a:solidFill>
              </a:rPr>
              <a:t>   </a:t>
            </a:r>
            <a:br>
              <a:rPr lang="es-MX" b="1" dirty="0">
                <a:solidFill>
                  <a:schemeClr val="accent1"/>
                </a:solidFill>
              </a:rPr>
            </a:br>
            <a:endParaRPr lang="es-MX" b="1" dirty="0">
              <a:solidFill>
                <a:schemeClr val="accent1"/>
              </a:solidFill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61048"/>
            <a:ext cx="792088" cy="792088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99" y="5014462"/>
            <a:ext cx="789021" cy="792543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2258609" y="4942908"/>
            <a:ext cx="680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chemeClr val="accent4">
                    <a:lumMod val="75000"/>
                  </a:schemeClr>
                </a:solidFill>
              </a:rPr>
              <a:t>lourdeslopezsalas@idaip.org.mx</a:t>
            </a:r>
            <a:endParaRPr lang="es-MX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339752" y="3861048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chemeClr val="accent4">
                    <a:lumMod val="75000"/>
                  </a:schemeClr>
                </a:solidFill>
              </a:rPr>
              <a:t>@</a:t>
            </a:r>
            <a:r>
              <a:rPr lang="es-MX" sz="3600" b="1" dirty="0" err="1">
                <a:solidFill>
                  <a:schemeClr val="accent4">
                    <a:lumMod val="75000"/>
                  </a:schemeClr>
                </a:solidFill>
              </a:rPr>
              <a:t>lululopezsalas</a:t>
            </a:r>
            <a:endParaRPr lang="es-MX" sz="36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4297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arcador de contenido"/>
          <p:cNvSpPr>
            <a:spLocks noGrp="1"/>
          </p:cNvSpPr>
          <p:nvPr>
            <p:ph idx="1"/>
          </p:nvPr>
        </p:nvSpPr>
        <p:spPr>
          <a:xfrm>
            <a:off x="827584" y="2060848"/>
            <a:ext cx="8208912" cy="4392488"/>
          </a:xfrm>
        </p:spPr>
        <p:txBody>
          <a:bodyPr>
            <a:normAutofit fontScale="85000" lnSpcReduction="20000"/>
          </a:bodyPr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creó como un espacio de cooperación, colaboración, promoción y difusión, integrado por la adhesión libre y voluntaria de los órgano y organismos de acceso a la información de los estados y el IFAI.</a:t>
            </a:r>
          </a:p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Uno de sus objetivos es propiciar y fomentar la cultura de la transparencia, el acceso a la información pública, la rendición de cuentas y la protección de datos personales.</a:t>
            </a:r>
          </a:p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tareas se desarrollan a través de sus comisiones de trabajo, en este caso la de Comunicación Social.</a:t>
            </a:r>
          </a:p>
          <a:p>
            <a:endParaRPr lang="es-MX" dirty="0"/>
          </a:p>
        </p:txBody>
      </p:sp>
      <p:sp>
        <p:nvSpPr>
          <p:cNvPr id="2" name="1 CuadroTexto"/>
          <p:cNvSpPr txBox="1"/>
          <p:nvPr/>
        </p:nvSpPr>
        <p:spPr>
          <a:xfrm>
            <a:off x="754473" y="1268760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Conferencia Mexicana para el Acceso a la Información Pública, COMAIP</a:t>
            </a:r>
            <a:endParaRPr lang="es-MX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45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980728"/>
            <a:ext cx="8136904" cy="720080"/>
          </a:xfrm>
        </p:spPr>
        <p:txBody>
          <a:bodyPr/>
          <a:lstStyle/>
          <a:p>
            <a:r>
              <a:rPr lang="es-MX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Serie cuadernillos temáticos </a:t>
            </a:r>
            <a:endParaRPr lang="es-MX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 rotWithShape="1">
          <a:blip r:embed="rId2"/>
          <a:srcRect l="3117" t="13602" r="28595" b="11335"/>
          <a:stretch/>
        </p:blipFill>
        <p:spPr bwMode="auto">
          <a:xfrm>
            <a:off x="1158955" y="2276872"/>
            <a:ext cx="2917284" cy="19443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971600" y="177281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ABC de la Transparencia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7 Imagen"/>
          <p:cNvPicPr/>
          <p:nvPr/>
        </p:nvPicPr>
        <p:blipFill rotWithShape="1">
          <a:blip r:embed="rId3"/>
          <a:srcRect l="3542" t="7557" r="28311" b="11587"/>
          <a:stretch/>
        </p:blipFill>
        <p:spPr bwMode="auto">
          <a:xfrm>
            <a:off x="1178020" y="4365104"/>
            <a:ext cx="2889924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4499992" y="180359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ABC de los datos personales 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11 Imagen"/>
          <p:cNvPicPr/>
          <p:nvPr/>
        </p:nvPicPr>
        <p:blipFill rotWithShape="1">
          <a:blip r:embed="rId4"/>
          <a:srcRect l="31594" t="14357" r="8477" b="6801"/>
          <a:stretch/>
        </p:blipFill>
        <p:spPr bwMode="auto">
          <a:xfrm>
            <a:off x="4932040" y="2145002"/>
            <a:ext cx="3140416" cy="21442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12 Imagen"/>
          <p:cNvPicPr/>
          <p:nvPr/>
        </p:nvPicPr>
        <p:blipFill rotWithShape="1">
          <a:blip r:embed="rId5"/>
          <a:srcRect l="31169" t="13854" r="8902" b="6045"/>
          <a:stretch/>
        </p:blipFill>
        <p:spPr bwMode="auto">
          <a:xfrm>
            <a:off x="4932040" y="4396889"/>
            <a:ext cx="3107929" cy="20958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9923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196752"/>
            <a:ext cx="8316416" cy="504056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documentos son y deben ser de la mayor importancia no solo porque guardan nuestra historia, sino porque a través de su existencia se hace efectivo el DAIP.</a:t>
            </a:r>
          </a:p>
          <a:p>
            <a:pPr>
              <a:buFont typeface="Wingdings" panose="05000000000000000000" pitchFamily="2" charset="2"/>
              <a:buChar char="Ø"/>
            </a:pPr>
            <a:endParaRPr lang="es-MX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este año 2014 con la reforma constitucional en materia de Transparencia, el tema de los archivos se insertó en la agenda legislativa.</a:t>
            </a:r>
          </a:p>
          <a:p>
            <a:pPr>
              <a:buFont typeface="Wingdings" panose="05000000000000000000" pitchFamily="2" charset="2"/>
              <a:buChar char="Ø"/>
            </a:pPr>
            <a:endParaRPr lang="es-MX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ahí la pertinencia de elaborar el tercer ABC dirigido a promover la importancia de los archivos</a:t>
            </a:r>
          </a:p>
        </p:txBody>
      </p:sp>
    </p:spTree>
    <p:extLst>
      <p:ext uri="{BB962C8B-B14F-4D97-AF65-F5344CB8AC3E}">
        <p14:creationId xmlns:p14="http://schemas.microsoft.com/office/powerpoint/2010/main" val="211161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1124744"/>
            <a:ext cx="8229600" cy="436910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DOCUMENTO BASE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1772816"/>
            <a:ext cx="8075240" cy="435334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Propuesta de la Escuela Mexicana</a:t>
            </a:r>
          </a:p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Archivos A.C  para la</a:t>
            </a:r>
          </a:p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Integración del ABC de los</a:t>
            </a:r>
          </a:p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Archivos, la cual se trabajó</a:t>
            </a:r>
          </a:p>
          <a:p>
            <a:pPr marL="0" indent="0">
              <a:buNone/>
            </a:pPr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 conjunto con los</a:t>
            </a:r>
          </a:p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Integrantes de la CCS con </a:t>
            </a:r>
          </a:p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 fin de obtener un </a:t>
            </a:r>
          </a:p>
          <a:p>
            <a:pPr marL="0" indent="0">
              <a:buNone/>
            </a:pPr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ocumento lo más entendible posible para cualquier persona.</a:t>
            </a:r>
          </a:p>
        </p:txBody>
      </p:sp>
      <p:pic>
        <p:nvPicPr>
          <p:cNvPr id="6" name="5 Imagen"/>
          <p:cNvPicPr/>
          <p:nvPr/>
        </p:nvPicPr>
        <p:blipFill rotWithShape="1">
          <a:blip r:embed="rId2"/>
          <a:srcRect l="34286" t="21159" r="34687" b="9067"/>
          <a:stretch/>
        </p:blipFill>
        <p:spPr bwMode="auto">
          <a:xfrm>
            <a:off x="5724128" y="2398918"/>
            <a:ext cx="2173218" cy="2607478"/>
          </a:xfrm>
          <a:prstGeom prst="rect">
            <a:avLst/>
          </a:prstGeom>
          <a:ln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4 Imagen"/>
          <p:cNvPicPr/>
          <p:nvPr/>
        </p:nvPicPr>
        <p:blipFill rotWithShape="1">
          <a:blip r:embed="rId3"/>
          <a:srcRect l="34711" t="21663" r="34829" b="11587"/>
          <a:stretch/>
        </p:blipFill>
        <p:spPr bwMode="auto">
          <a:xfrm>
            <a:off x="6156176" y="2370509"/>
            <a:ext cx="2232248" cy="2664296"/>
          </a:xfrm>
          <a:prstGeom prst="rect">
            <a:avLst/>
          </a:prstGeom>
          <a:ln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4" name="3 Imagen"/>
          <p:cNvPicPr/>
          <p:nvPr/>
        </p:nvPicPr>
        <p:blipFill rotWithShape="1">
          <a:blip r:embed="rId4"/>
          <a:srcRect l="34994" t="22166" r="34828" b="10831"/>
          <a:stretch/>
        </p:blipFill>
        <p:spPr bwMode="auto">
          <a:xfrm>
            <a:off x="6548231" y="2163400"/>
            <a:ext cx="2413625" cy="2906638"/>
          </a:xfrm>
          <a:prstGeom prst="rect">
            <a:avLst/>
          </a:prstGeom>
          <a:ln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1344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980728"/>
            <a:ext cx="8229600" cy="436910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CAPÍTULOS 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556792"/>
            <a:ext cx="8316416" cy="482453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1.- ¿Qué son los archivos?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2.- Los archivos: centros de información y casa de la memoria histórica.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3.-  Organización de los archivos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4.-  Regulación </a:t>
            </a:r>
            <a:r>
              <a:rPr lang="es-MX" sz="44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 </a:t>
            </a:r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archivos públicos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5.- Vinculación de los archivos con acceso a la información y la transparencia.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6.-  El archivo, base de una contraloría social y de la rendición de cuentas.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7.-  Los archivos y los datos personales 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8.-  Otras funciones de los archivos en la administración pública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9.-¿Cómo pueden las personas acceder a los archivos?</a:t>
            </a:r>
            <a:endParaRPr lang="es-MX" sz="4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3311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003232" cy="576064"/>
          </a:xfrm>
        </p:spPr>
        <p:txBody>
          <a:bodyPr/>
          <a:lstStyle/>
          <a:p>
            <a:r>
              <a:rPr lang="es-MX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 A CARICATURISTAS Y MONEROS</a:t>
            </a:r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772816"/>
            <a:ext cx="8136904" cy="46085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 recibieron 30 caricaturas</a:t>
            </a:r>
          </a:p>
          <a:p>
            <a:pPr marL="0" indent="0">
              <a:buNone/>
            </a:pP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diferentes entidades del</a:t>
            </a:r>
          </a:p>
          <a:p>
            <a:pPr marL="0" indent="0">
              <a:buNone/>
            </a:pP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país, las cuales fueron </a:t>
            </a:r>
          </a:p>
          <a:p>
            <a:pPr marL="0" indent="0">
              <a:buNone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valuadas por los integrantes</a:t>
            </a:r>
          </a:p>
          <a:p>
            <a:pPr marL="0" indent="0">
              <a:buNone/>
            </a:pP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la Comisión de Comunicación </a:t>
            </a:r>
          </a:p>
          <a:p>
            <a:pPr marL="0" indent="0">
              <a:buNone/>
            </a:pP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Social de la COMAIP a fin de </a:t>
            </a:r>
          </a:p>
          <a:p>
            <a:pPr marL="0" indent="0">
              <a:buNone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ncorporar los mejores</a:t>
            </a:r>
          </a:p>
          <a:p>
            <a:pPr marL="0" indent="0">
              <a:buNone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rabajos en los capítulos </a:t>
            </a:r>
          </a:p>
          <a:p>
            <a:pPr marL="0" indent="0">
              <a:buNone/>
            </a:pP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correspondientes.</a:t>
            </a:r>
          </a:p>
          <a:p>
            <a:pPr marL="0" indent="0">
              <a:buNone/>
            </a:pP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4 Imagen"/>
          <p:cNvPicPr/>
          <p:nvPr/>
        </p:nvPicPr>
        <p:blipFill rotWithShape="1">
          <a:blip r:embed="rId2"/>
          <a:srcRect l="12043" t="7305" r="28878" b="13854"/>
          <a:stretch/>
        </p:blipFill>
        <p:spPr bwMode="auto">
          <a:xfrm>
            <a:off x="5436096" y="2462428"/>
            <a:ext cx="3459351" cy="27667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858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3608" y="1124744"/>
            <a:ext cx="7632848" cy="648072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CONTENIDO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700808"/>
            <a:ext cx="8316416" cy="468052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 Páginas, incluye portada y contraportada</a:t>
            </a:r>
            <a:endParaRPr lang="es-MX" b="1" dirty="0" smtClean="0"/>
          </a:p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 y 9 capítulos</a:t>
            </a:r>
          </a:p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Glosario</a:t>
            </a:r>
          </a:p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Direcciones electrónicas y teléfonos de los órganos garantes del país y el IFAI</a:t>
            </a:r>
          </a:p>
          <a:p>
            <a:r>
              <a:rPr lang="es-MX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 las caricaturas recibidas por la Comisión de Comunicación Social.</a:t>
            </a:r>
          </a:p>
        </p:txBody>
      </p:sp>
    </p:spTree>
    <p:extLst>
      <p:ext uri="{BB962C8B-B14F-4D97-AF65-F5344CB8AC3E}">
        <p14:creationId xmlns:p14="http://schemas.microsoft.com/office/powerpoint/2010/main" val="13786088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859216" cy="580926"/>
          </a:xfrm>
        </p:spPr>
        <p:txBody>
          <a:bodyPr/>
          <a:lstStyle/>
          <a:p>
            <a:r>
              <a:rPr lang="es-MX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1628800"/>
            <a:ext cx="8316416" cy="48965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es-MX" dirty="0"/>
          </a:p>
        </p:txBody>
      </p:sp>
      <p:pic>
        <p:nvPicPr>
          <p:cNvPr id="4" name="3 Imagen"/>
          <p:cNvPicPr/>
          <p:nvPr/>
        </p:nvPicPr>
        <p:blipFill rotWithShape="1">
          <a:blip r:embed="rId2"/>
          <a:srcRect l="7650" t="15114" r="45171" b="30982"/>
          <a:stretch/>
        </p:blipFill>
        <p:spPr bwMode="auto">
          <a:xfrm>
            <a:off x="5220072" y="3430354"/>
            <a:ext cx="3816424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4 Imagen"/>
          <p:cNvPicPr/>
          <p:nvPr/>
        </p:nvPicPr>
        <p:blipFill rotWithShape="1">
          <a:blip r:embed="rId3"/>
          <a:srcRect l="7508" t="16121" r="45455" b="29975"/>
          <a:stretch/>
        </p:blipFill>
        <p:spPr bwMode="auto">
          <a:xfrm>
            <a:off x="971600" y="1772816"/>
            <a:ext cx="3960440" cy="26642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814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636</Words>
  <Application>Microsoft Office PowerPoint</Application>
  <PresentationFormat>Presentación en pantalla (4:3)</PresentationFormat>
  <Paragraphs>88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Presentación ABC de los archivos</vt:lpstr>
      <vt:lpstr>Presentación de PowerPoint</vt:lpstr>
      <vt:lpstr>Serie cuadernillos temáticos </vt:lpstr>
      <vt:lpstr>Presentación de PowerPoint</vt:lpstr>
      <vt:lpstr>DOCUMENTO BASE</vt:lpstr>
      <vt:lpstr>CAPÍTULOS </vt:lpstr>
      <vt:lpstr>INVITACIÓN  A CARICATURISTAS Y MONEROS</vt:lpstr>
      <vt:lpstr> CONTENIDO</vt:lpstr>
      <vt:lpstr>RESULTADO</vt:lpstr>
      <vt:lpstr>Vinculación de los archivos con DAI y la transparencia</vt:lpstr>
      <vt:lpstr>Base de la contraloría social y RC</vt:lpstr>
      <vt:lpstr>Los archivos y los datos personales  </vt:lpstr>
      <vt:lpstr>AGRADECIMIENTO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Evolución y perspectiva de la transparencia</dc:title>
  <dc:creator>Alejandro</dc:creator>
  <cp:lastModifiedBy>COORD-JURIDICA</cp:lastModifiedBy>
  <cp:revision>47</cp:revision>
  <dcterms:created xsi:type="dcterms:W3CDTF">2014-11-14T17:54:27Z</dcterms:created>
  <dcterms:modified xsi:type="dcterms:W3CDTF">2015-06-18T16:39:58Z</dcterms:modified>
</cp:coreProperties>
</file>